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tags/tag6.xml" ContentType="application/vnd.openxmlformats-officedocument.presentationml.tag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tags/tag1.xml" ContentType="application/vnd.openxmlformats-officedocument.presentationml.tags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0" r:id="rId3"/>
    <p:sldId id="271" r:id="rId4"/>
    <p:sldId id="258" r:id="rId5"/>
    <p:sldId id="272" r:id="rId6"/>
    <p:sldId id="274" r:id="rId7"/>
    <p:sldId id="275" r:id="rId8"/>
    <p:sldId id="276" r:id="rId9"/>
    <p:sldId id="269" r:id="rId10"/>
    <p:sldId id="257" r:id="rId11"/>
    <p:sldId id="261" r:id="rId12"/>
    <p:sldId id="266" r:id="rId13"/>
    <p:sldId id="268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34587" autoAdjust="0"/>
    <p:restoredTop sz="94671" autoAdjust="0"/>
  </p:normalViewPr>
  <p:slideViewPr>
    <p:cSldViewPr snapToGrid="0">
      <p:cViewPr varScale="1">
        <p:scale>
          <a:sx n="83" d="100"/>
          <a:sy n="83" d="100"/>
        </p:scale>
        <p:origin x="-1282" y="-77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4FC4CC-31DB-4B00-80FC-E91B23BCC65F}" type="datetimeFigureOut">
              <a:rPr lang="ru-RU" smtClean="0"/>
              <a:pPr/>
              <a:t>23.08.2026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5AE2F1CD-DC6A-4EE6-A74A-5B95A036EBB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4FC4CC-31DB-4B00-80FC-E91B23BCC65F}" type="datetimeFigureOut">
              <a:rPr lang="ru-RU" smtClean="0"/>
              <a:pPr/>
              <a:t>23.08.2026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5AE2F1CD-DC6A-4EE6-A74A-5B95A036EBB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4FC4CC-31DB-4B00-80FC-E91B23BCC65F}" type="datetimeFigureOut">
              <a:rPr lang="ru-RU" smtClean="0"/>
              <a:pPr/>
              <a:t>23.08.2026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2F1CD-DC6A-4EE6-A74A-5B95A036EBB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4FC4CC-31DB-4B00-80FC-E91B23BCC65F}" type="datetimeFigureOut">
              <a:rPr lang="ru-RU" smtClean="0"/>
              <a:pPr/>
              <a:t>23.08.2026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2F1CD-DC6A-4EE6-A74A-5B95A036EBB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4FC4CC-31DB-4B00-80FC-E91B23BCC65F}" type="datetimeFigureOut">
              <a:rPr lang="ru-RU" smtClean="0"/>
              <a:pPr/>
              <a:t>23.08.2026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5AE2F1CD-DC6A-4EE6-A74A-5B95A036EBB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4FC4CC-31DB-4B00-80FC-E91B23BCC65F}" type="datetimeFigureOut">
              <a:rPr lang="ru-RU" smtClean="0"/>
              <a:pPr/>
              <a:t>23.08.2026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2F1CD-DC6A-4EE6-A74A-5B95A036EBB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4FC4CC-31DB-4B00-80FC-E91B23BCC65F}" type="datetimeFigureOut">
              <a:rPr lang="ru-RU" smtClean="0"/>
              <a:pPr/>
              <a:t>23.08.2026</a:t>
            </a:fld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2F1CD-DC6A-4EE6-A74A-5B95A036EBB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4FC4CC-31DB-4B00-80FC-E91B23BCC65F}" type="datetimeFigureOut">
              <a:rPr lang="ru-RU" smtClean="0"/>
              <a:pPr/>
              <a:t>23.08.2026</a:t>
            </a:fld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2F1CD-DC6A-4EE6-A74A-5B95A036EBB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4FC4CC-31DB-4B00-80FC-E91B23BCC65F}" type="datetimeFigureOut">
              <a:rPr lang="ru-RU" smtClean="0"/>
              <a:pPr/>
              <a:t>23.08.2026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2F1CD-DC6A-4EE6-A74A-5B95A036EBB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4FC4CC-31DB-4B00-80FC-E91B23BCC65F}" type="datetimeFigureOut">
              <a:rPr lang="ru-RU" smtClean="0"/>
              <a:pPr/>
              <a:t>23.08.2026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2F1CD-DC6A-4EE6-A74A-5B95A036EBB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4FC4CC-31DB-4B00-80FC-E91B23BCC65F}" type="datetimeFigureOut">
              <a:rPr lang="ru-RU" smtClean="0"/>
              <a:pPr/>
              <a:t>23.08.2026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2F1CD-DC6A-4EE6-A74A-5B95A036EBB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054FC4CC-31DB-4B00-80FC-E91B23BCC65F}" type="datetimeFigureOut">
              <a:rPr lang="ru-RU" smtClean="0"/>
              <a:pPr/>
              <a:t>23.08.2026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5AE2F1CD-DC6A-4EE6-A74A-5B95A036EBB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.xml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Relationship Id="rId4" Type="http://schemas.openxmlformats.org/officeDocument/2006/relationships/image" Target="../media/image6.gif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file:///E:\&#1042;&#1048;&#1044;&#1045;&#1054;\&#1048;&#1050;&#1058;%20&#1085;&#1072;%20&#1084;&#1091;&#1079;&#1086;\!!!%20%20&#1059;&#1079;&#1085;&#1072;&#1081;%20&#1080;&#1085;&#1089;&#1090;&#1088;&#1091;&#1084;&#1077;&#1085;&#1090;%20&#1089;&#1088;.&#1075;&#1088;\&#1083;&#1086;&#1078;&#1082;&#1080;.mp3" TargetMode="External"/><Relationship Id="rId1" Type="http://schemas.openxmlformats.org/officeDocument/2006/relationships/tags" Target="../tags/tag3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slideLayout" Target="../slideLayouts/slideLayout2.xml"/><Relationship Id="rId1" Type="http://schemas.openxmlformats.org/officeDocument/2006/relationships/audio" Target="file:///E:\&#1042;&#1048;&#1044;&#1045;&#1054;\&#1048;&#1050;&#1058;%20&#1085;&#1072;%20&#1084;&#1091;&#1079;&#1086;\!!!%20%20&#1059;&#1079;&#1085;&#1072;&#1081;%20&#1080;&#1085;&#1089;&#1090;&#1088;&#1091;&#1084;&#1077;&#1085;&#1090;%20&#1089;&#1088;.&#1075;&#1088;\&#1073;&#1072;&#1088;&#1072;&#1073;&#1072;&#1085;&#1085;&#1072;&#1103;%20&#1076;&#1088;&#1086;&#1073;&#1100;_cut.mp3" TargetMode="External"/><Relationship Id="rId4" Type="http://schemas.openxmlformats.org/officeDocument/2006/relationships/image" Target="../media/image16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file:///E:\&#1042;&#1048;&#1044;&#1045;&#1054;\&#1048;&#1050;&#1058;%20&#1085;&#1072;%20&#1084;&#1091;&#1079;&#1086;\!!!%20%20&#1059;&#1079;&#1085;&#1072;&#1081;%20&#1080;&#1085;&#1089;&#1090;&#1088;&#1091;&#1084;&#1077;&#1085;&#1090;%20&#1089;&#1088;.&#1075;&#1088;\&#1084;&#1077;&#1090;&#1072;&#1083;&#1083;&#1086;&#1092;&#1086;&#1085;.mp3" TargetMode="External"/><Relationship Id="rId1" Type="http://schemas.openxmlformats.org/officeDocument/2006/relationships/tags" Target="../tags/tag4.xml"/><Relationship Id="rId6" Type="http://schemas.openxmlformats.org/officeDocument/2006/relationships/image" Target="../media/image18.png"/><Relationship Id="rId5" Type="http://schemas.openxmlformats.org/officeDocument/2006/relationships/image" Target="../media/image17.jpeg"/><Relationship Id="rId4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file:///E:\&#1042;&#1048;&#1044;&#1045;&#1054;\&#1048;&#1050;&#1058;%20&#1085;&#1072;%20&#1084;&#1091;&#1079;&#1086;\!!!%20%20&#1059;&#1079;&#1085;&#1072;&#1081;%20&#1080;&#1085;&#1089;&#1090;&#1088;&#1091;&#1084;&#1077;&#1085;&#1090;%20&#1089;&#1088;.&#1075;&#1088;\&#1090;&#1088;&#1077;&#1091;&#1075;&#1086;&#1083;&#1100;&#1085;&#1080;&#1082;.mp3" TargetMode="External"/><Relationship Id="rId1" Type="http://schemas.openxmlformats.org/officeDocument/2006/relationships/tags" Target="../tags/tag5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audio" Target="file:///E:\&#1042;&#1048;&#1044;&#1045;&#1054;\&#1048;&#1050;&#1058;%20&#1085;&#1072;%20&#1084;&#1091;&#1079;&#1086;\!!!%20%20&#1059;&#1079;&#1085;&#1072;&#1081;%20&#1080;&#1085;&#1089;&#1090;&#1088;&#1091;&#1084;&#1077;&#1085;&#1090;%20&#1089;&#1088;.&#1075;&#1088;\&#1044;&#1091;&#1076;&#1086;&#1095;&#1082;&#1072;%20&#1057;&#1086;&#1079;&#1074;&#1091;&#1095;&#1080;&#1077;%2012_cut.mp3" TargetMode="External"/><Relationship Id="rId7" Type="http://schemas.openxmlformats.org/officeDocument/2006/relationships/image" Target="../media/image22.png"/><Relationship Id="rId2" Type="http://schemas.openxmlformats.org/officeDocument/2006/relationships/audio" Target="file:///E:\&#1042;&#1048;&#1044;&#1045;&#1054;\&#1048;&#1050;&#1058;%20&#1085;&#1072;%20&#1084;&#1091;&#1079;&#1086;\!!!%20%20&#1059;&#1079;&#1085;&#1072;&#1081;%20&#1080;&#1085;&#1089;&#1090;&#1088;&#1091;&#1084;&#1077;&#1085;&#1090;%20&#1089;&#1088;.&#1075;&#1088;\&#1044;&#1091;&#1076;&#1086;&#1095;&#1082;&#1072;%20&#1057;&#1086;&#1079;&#1074;&#1091;&#1095;&#1080;&#1077;%20_cut%201.mp3" TargetMode="External"/><Relationship Id="rId1" Type="http://schemas.openxmlformats.org/officeDocument/2006/relationships/tags" Target="../tags/tag6.xml"/><Relationship Id="rId6" Type="http://schemas.openxmlformats.org/officeDocument/2006/relationships/image" Target="../media/image21.jpeg"/><Relationship Id="rId5" Type="http://schemas.openxmlformats.org/officeDocument/2006/relationships/image" Target="../media/image5.png"/><Relationship Id="rId4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slideLayout" Target="../slideLayouts/slideLayout7.xml"/><Relationship Id="rId1" Type="http://schemas.openxmlformats.org/officeDocument/2006/relationships/audio" Target="file:///E:\&#1042;&#1048;&#1044;&#1045;&#1054;\&#1048;&#1050;&#1058;%20&#1085;&#1072;%20&#1084;&#1091;&#1079;&#1086;\!!!%20%20&#1059;&#1079;&#1085;&#1072;&#1081;%20&#1080;&#1085;&#1089;&#1090;&#1088;&#1091;&#1084;&#1077;&#1085;&#1090;%20&#1089;&#1088;.&#1075;&#1088;\tush_cut.mp3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827314" y="0"/>
            <a:ext cx="990600" cy="6858000"/>
          </a:xfrm>
          <a:prstGeom prst="rect">
            <a:avLst/>
          </a:prstGeom>
          <a:gradFill>
            <a:gsLst>
              <a:gs pos="0">
                <a:schemeClr val="accent4">
                  <a:satMod val="103000"/>
                  <a:tint val="94000"/>
                  <a:lumMod val="87000"/>
                  <a:lumOff val="13000"/>
                </a:schemeClr>
              </a:gs>
              <a:gs pos="50000">
                <a:schemeClr val="accent4">
                  <a:satMod val="110000"/>
                  <a:lumMod val="100000"/>
                  <a:shade val="100000"/>
                </a:schemeClr>
              </a:gs>
              <a:gs pos="100000">
                <a:schemeClr val="accent4">
                  <a:lumMod val="99000"/>
                  <a:satMod val="120000"/>
                  <a:shade val="78000"/>
                </a:schemeClr>
              </a:gs>
            </a:gsLst>
          </a:gradFill>
          <a:ln>
            <a:noFill/>
          </a:ln>
          <a:effectLst>
            <a:glow rad="127000">
              <a:schemeClr val="bg1">
                <a:alpha val="24000"/>
              </a:schemeClr>
            </a:glow>
            <a:softEdge rad="0"/>
          </a:effectLst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2725878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185160" y="0"/>
            <a:ext cx="595884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b="1" i="1" dirty="0" smtClean="0">
                <a:solidFill>
                  <a:srgbClr val="002060"/>
                </a:solidFill>
              </a:rPr>
              <a:t>Музыкальные </a:t>
            </a:r>
          </a:p>
          <a:p>
            <a:pPr algn="ctr"/>
            <a:r>
              <a:rPr lang="ru-RU" sz="5400" b="1" i="1" dirty="0" smtClean="0">
                <a:solidFill>
                  <a:srgbClr val="002060"/>
                </a:solidFill>
              </a:rPr>
              <a:t>инструменты</a:t>
            </a:r>
            <a:endParaRPr lang="ru-RU" sz="5400" b="1" i="1" dirty="0">
              <a:solidFill>
                <a:srgbClr val="002060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962656" y="5023104"/>
            <a:ext cx="589788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Музыкальный руководитель</a:t>
            </a:r>
          </a:p>
          <a:p>
            <a:pPr algn="r"/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МКДОУ «Детский сад №13 г. Киренск»  </a:t>
            </a:r>
            <a:endParaRPr lang="en-US" sz="24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r"/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Белоус Е.Л.   </a:t>
            </a:r>
          </a:p>
          <a:p>
            <a:pPr algn="r"/>
            <a:r>
              <a:rPr lang="ru-RU" sz="2400" b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2025г</a:t>
            </a: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pic>
        <p:nvPicPr>
          <p:cNvPr id="9" name="Рисунок 8" descr="skidki-Shchyolkovo-1379166301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73736" y="1737360"/>
            <a:ext cx="6446520" cy="3215640"/>
          </a:xfrm>
          <a:prstGeom prst="ellipse">
            <a:avLst/>
          </a:prstGeom>
          <a:ln w="57150">
            <a:solidFill>
              <a:srgbClr val="FF0000"/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</p:pic>
    </p:spTree>
    <p:custDataLst>
      <p:tags r:id="rId1"/>
    </p:custDataLst>
    <p:extLst>
      <p:ext uri="{BB962C8B-B14F-4D97-AF65-F5344CB8AC3E}">
        <p14:creationId xmlns="" xmlns:p14="http://schemas.microsoft.com/office/powerpoint/2010/main" val="100079063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 advTm="5612">
        <p:fade/>
      </p:transition>
    </mc:Choice>
    <mc:Fallback>
      <p:transition spd="med" advTm="5612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685800" cy="6858000"/>
          </a:xfrm>
          <a:prstGeom prst="rect">
            <a:avLst/>
          </a:prstGeom>
          <a:gradFill>
            <a:gsLst>
              <a:gs pos="0">
                <a:schemeClr val="accent4">
                  <a:satMod val="103000"/>
                  <a:tint val="94000"/>
                  <a:lumMod val="87000"/>
                  <a:lumOff val="13000"/>
                </a:schemeClr>
              </a:gs>
              <a:gs pos="50000">
                <a:schemeClr val="accent4">
                  <a:satMod val="110000"/>
                  <a:lumMod val="100000"/>
                  <a:shade val="100000"/>
                </a:schemeClr>
              </a:gs>
              <a:gs pos="100000">
                <a:schemeClr val="accent4">
                  <a:lumMod val="99000"/>
                  <a:satMod val="120000"/>
                  <a:shade val="78000"/>
                </a:schemeClr>
              </a:gs>
            </a:gsLst>
          </a:gradFill>
          <a:ln>
            <a:noFill/>
          </a:ln>
          <a:effectLst>
            <a:glow rad="127000">
              <a:schemeClr val="bg1">
                <a:alpha val="24000"/>
              </a:schemeClr>
            </a:glow>
            <a:softEdge rad="0"/>
          </a:effectLst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1051559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 flipH="1">
            <a:off x="1609344" y="4306824"/>
            <a:ext cx="6758244" cy="2426208"/>
          </a:xfrm>
          <a:prstGeom prst="rect">
            <a:avLst/>
          </a:prstGeom>
          <a:noFill/>
          <a:ln w="57150">
            <a:noFill/>
          </a:ln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Вы, ребята, не зевайте</a:t>
            </a:r>
          </a:p>
          <a:p>
            <a:pPr algn="ctr"/>
            <a:r>
              <a:rPr lang="ru-RU" sz="3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 загадки отгадайте!</a:t>
            </a:r>
            <a:endParaRPr lang="ru-RU" sz="32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3315" name="Picture 3" descr="C:\Users\User\Desktop\59923867.gif"/>
          <p:cNvPicPr>
            <a:picLocks noChangeAspect="1" noChangeArrowheads="1"/>
          </p:cNvPicPr>
          <p:nvPr/>
        </p:nvPicPr>
        <p:blipFill>
          <a:blip r:embed="rId4" cstate="print"/>
          <a:srcRect t="41000" r="51125" b="2400"/>
          <a:stretch>
            <a:fillRect/>
          </a:stretch>
        </p:blipFill>
        <p:spPr bwMode="auto">
          <a:xfrm>
            <a:off x="1724151" y="932688"/>
            <a:ext cx="5847081" cy="3808828"/>
          </a:xfrm>
          <a:prstGeom prst="rect">
            <a:avLst/>
          </a:prstGeom>
          <a:noFill/>
        </p:spPr>
      </p:pic>
    </p:spTree>
    <p:custDataLst>
      <p:tags r:id="rId1"/>
    </p:custDataLst>
    <p:extLst>
      <p:ext uri="{BB962C8B-B14F-4D97-AF65-F5344CB8AC3E}">
        <p14:creationId xmlns="" xmlns:p14="http://schemas.microsoft.com/office/powerpoint/2010/main" val="2979074760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200" advTm="7054">
        <p14:prism/>
      </p:transition>
    </mc:Choice>
    <mc:Fallback>
      <p:transition spd="slow" advTm="7054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51960" y="383730"/>
            <a:ext cx="4712208" cy="4608894"/>
          </a:xfrm>
        </p:spPr>
        <p:txBody>
          <a:bodyPr>
            <a:normAutofit/>
          </a:bodyPr>
          <a:lstStyle/>
          <a:p>
            <a:pPr lvl="0">
              <a:buNone/>
            </a:pPr>
            <a:r>
              <a:rPr lang="ru-RU" sz="2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Я круглый словно солнышко, только с бубенцами</a:t>
            </a:r>
          </a:p>
          <a:p>
            <a:pPr>
              <a:buNone/>
            </a:pPr>
            <a:r>
              <a:rPr lang="ru-RU" sz="2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Звучу я очень звонко услышите вы сами</a:t>
            </a:r>
          </a:p>
          <a:p>
            <a:pPr>
              <a:buNone/>
            </a:pPr>
            <a:r>
              <a:rPr lang="ru-RU" sz="2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Когда в руки меня возьмете, ударите ладошкой</a:t>
            </a:r>
          </a:p>
          <a:p>
            <a:pPr>
              <a:buNone/>
            </a:pPr>
            <a:r>
              <a:rPr lang="ru-RU" sz="2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Звучать я буду громко-громко</a:t>
            </a:r>
          </a:p>
          <a:p>
            <a:pPr>
              <a:buNone/>
            </a:pPr>
            <a:r>
              <a:rPr lang="ru-RU" sz="2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Угадайте, кто я?</a:t>
            </a:r>
          </a:p>
          <a:p>
            <a:pPr algn="r">
              <a:buNone/>
            </a:pPr>
            <a:r>
              <a:rPr lang="ru-RU" sz="2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БУБЕН</a:t>
            </a:r>
          </a:p>
          <a:p>
            <a:endParaRPr lang="ru-RU" dirty="0"/>
          </a:p>
        </p:txBody>
      </p:sp>
      <p:pic>
        <p:nvPicPr>
          <p:cNvPr id="1026" name="Picture 2" descr="https://avatars.mds.yandex.net/i?id=9cd4ddade1002abf5f50d78d878727a9_l-9181886-images-thumbs&amp;n=1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10896" y="2003171"/>
            <a:ext cx="3834510" cy="408458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2"/>
          <p:cNvGrpSpPr/>
          <p:nvPr/>
        </p:nvGrpSpPr>
        <p:grpSpPr>
          <a:xfrm>
            <a:off x="1" y="3"/>
            <a:ext cx="9144000" cy="1586998"/>
            <a:chOff x="1" y="4918235"/>
            <a:chExt cx="9144000" cy="1586998"/>
          </a:xfrm>
        </p:grpSpPr>
        <p:sp>
          <p:nvSpPr>
            <p:cNvPr id="4" name="Прямоугольник 3"/>
            <p:cNvSpPr/>
            <p:nvPr/>
          </p:nvSpPr>
          <p:spPr>
            <a:xfrm rot="5400000" flipH="1">
              <a:off x="4351022" y="567214"/>
              <a:ext cx="441957" cy="9144000"/>
            </a:xfrm>
            <a:prstGeom prst="rect">
              <a:avLst/>
            </a:prstGeom>
            <a:gradFill>
              <a:gsLst>
                <a:gs pos="0">
                  <a:schemeClr val="accent4">
                    <a:satMod val="103000"/>
                    <a:tint val="94000"/>
                    <a:lumMod val="87000"/>
                    <a:lumOff val="13000"/>
                  </a:schemeClr>
                </a:gs>
                <a:gs pos="50000">
                  <a:schemeClr val="accent4">
                    <a:satMod val="110000"/>
                    <a:lumMod val="100000"/>
                    <a:shade val="100000"/>
                  </a:schemeClr>
                </a:gs>
                <a:gs pos="100000">
                  <a:schemeClr val="accent4">
                    <a:lumMod val="99000"/>
                    <a:satMod val="120000"/>
                    <a:shade val="78000"/>
                  </a:schemeClr>
                </a:gs>
              </a:gsLst>
            </a:gradFill>
            <a:ln>
              <a:noFill/>
            </a:ln>
            <a:effectLst>
              <a:glow rad="127000">
                <a:schemeClr val="bg1">
                  <a:alpha val="24000"/>
                </a:schemeClr>
              </a:glow>
              <a:softEdge rad="0"/>
            </a:effectLst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2" name="Рисунок 1"/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8907" y="5131592"/>
              <a:ext cx="1254078" cy="1373641"/>
            </a:xfrm>
            <a:prstGeom prst="rect">
              <a:avLst/>
            </a:prstGeom>
          </p:spPr>
        </p:pic>
      </p:grpSp>
      <p:sp>
        <p:nvSpPr>
          <p:cNvPr id="5" name="Прямоугольник 4"/>
          <p:cNvSpPr/>
          <p:nvPr/>
        </p:nvSpPr>
        <p:spPr>
          <a:xfrm>
            <a:off x="3751868" y="573253"/>
            <a:ext cx="5524107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Две подружки удалые, расписные, хохломские. </a:t>
            </a:r>
          </a:p>
          <a:p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Быть, одной никак нельзя, вы узнали нас, друзья?</a:t>
            </a:r>
          </a:p>
          <a:p>
            <a:endParaRPr lang="ru-RU" sz="28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                           </a:t>
            </a:r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ЛОЖКИ</a:t>
            </a:r>
          </a:p>
          <a:p>
            <a:endParaRPr lang="ru-RU" sz="28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28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890737"/>
            <a:ext cx="4541520" cy="4184482"/>
          </a:xfrm>
          <a:prstGeom prst="ellipse">
            <a:avLst/>
          </a:prstGeom>
          <a:noFill/>
          <a:ln w="57150">
            <a:solidFill>
              <a:srgbClr val="FFFF00"/>
            </a:solidFill>
          </a:ln>
          <a:effectLst>
            <a:softEdge rad="127000"/>
          </a:effectLst>
          <a:scene3d>
            <a:camera prst="isometricOffAxis2Left"/>
            <a:lightRig rig="threePt" dir="t"/>
          </a:scene3d>
          <a:sp3d>
            <a:bevelT prst="relaxedInset"/>
          </a:sp3d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ложки.mp3">
            <a:hlinkClick r:id="" action="ppaction://media"/>
          </p:cNvPr>
          <p:cNvPicPr>
            <a:picLocks noRot="1" noChangeAspect="1"/>
          </p:cNvPicPr>
          <p:nvPr>
            <a:audioFile r:link="rId2"/>
          </p:nvPr>
        </p:nvPicPr>
        <p:blipFill>
          <a:blip r:embed="rId6" cstate="print"/>
          <a:stretch>
            <a:fillRect/>
          </a:stretch>
        </p:blipFill>
        <p:spPr>
          <a:xfrm>
            <a:off x="3383598" y="2725420"/>
            <a:ext cx="304800" cy="304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="" xmlns:p14="http://schemas.microsoft.com/office/powerpoint/2010/main" val="41174257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34445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>
                <p:cTn id="15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014216" y="219139"/>
            <a:ext cx="4885944" cy="3328734"/>
          </a:xfrm>
        </p:spPr>
        <p:txBody>
          <a:bodyPr/>
          <a:lstStyle/>
          <a:p>
            <a:pPr lvl="0">
              <a:buNone/>
            </a:pPr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Попаду в руки ребенку</a:t>
            </a:r>
          </a:p>
          <a:p>
            <a:pPr>
              <a:buNone/>
            </a:pPr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Заиграю звонко — </a:t>
            </a:r>
            <a:r>
              <a:rPr lang="ru-RU" sz="28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звонко</a:t>
            </a:r>
            <a:endParaRPr lang="ru-RU" sz="28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Не зря веселая игрушка</a:t>
            </a:r>
          </a:p>
          <a:p>
            <a:pPr>
              <a:buNone/>
            </a:pPr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 зовусь я ….</a:t>
            </a:r>
          </a:p>
          <a:p>
            <a:pPr algn="r">
              <a:buNone/>
            </a:pPr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ПОГРЕМУШКА</a:t>
            </a:r>
          </a:p>
          <a:p>
            <a:endParaRPr lang="ru-RU" dirty="0"/>
          </a:p>
        </p:txBody>
      </p:sp>
      <p:pic>
        <p:nvPicPr>
          <p:cNvPr id="27650" name="Picture 2" descr="https://igrotorg31.ru/upload/iblock/bfd/bfdb6c462f2972eb978750467da6c61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5488" y="2796146"/>
            <a:ext cx="5843016" cy="340093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822192" y="1023811"/>
            <a:ext cx="5187696" cy="2359469"/>
          </a:xfrm>
        </p:spPr>
        <p:txBody>
          <a:bodyPr>
            <a:normAutofit/>
          </a:bodyPr>
          <a:lstStyle/>
          <a:p>
            <a:pPr lvl="0">
              <a:buNone/>
            </a:pPr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Он похож на погремушку,</a:t>
            </a:r>
          </a:p>
          <a:p>
            <a:pPr>
              <a:buNone/>
            </a:pPr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Только это не игрушка. </a:t>
            </a:r>
          </a:p>
          <a:p>
            <a:pPr algn="r">
              <a:buNone/>
            </a:pPr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МАРАКАС</a:t>
            </a:r>
            <a:endParaRPr lang="ru-RU" sz="28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8674" name="Picture 2" descr="https://img-edg.joomcdn.net/e1dcabc38ab44c4527f4716de50bb385cf7db942_original.jpeg"/>
          <p:cNvPicPr>
            <a:picLocks noChangeAspect="1" noChangeArrowheads="1"/>
          </p:cNvPicPr>
          <p:nvPr/>
        </p:nvPicPr>
        <p:blipFill>
          <a:blip r:embed="rId2" cstate="print"/>
          <a:srcRect t="10700" b="14008"/>
          <a:stretch>
            <a:fillRect/>
          </a:stretch>
        </p:blipFill>
        <p:spPr bwMode="auto">
          <a:xfrm>
            <a:off x="411480" y="2578608"/>
            <a:ext cx="4882186" cy="367588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029456" y="941515"/>
            <a:ext cx="5114544" cy="2716085"/>
          </a:xfrm>
        </p:spPr>
        <p:txBody>
          <a:bodyPr>
            <a:normAutofit/>
          </a:bodyPr>
          <a:lstStyle/>
          <a:p>
            <a:pPr lvl="0">
              <a:buNone/>
            </a:pPr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Ты возьми его в ладонь,</a:t>
            </a:r>
          </a:p>
          <a:p>
            <a:pPr>
              <a:buNone/>
            </a:pPr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Слышен будет перезвон.</a:t>
            </a:r>
          </a:p>
          <a:p>
            <a:pPr>
              <a:buNone/>
            </a:pPr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Динь-динь-динь, дон-дон-дон,</a:t>
            </a:r>
          </a:p>
          <a:p>
            <a:pPr>
              <a:buNone/>
            </a:pPr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Чей же это звон? </a:t>
            </a:r>
          </a:p>
          <a:p>
            <a:pPr algn="r">
              <a:buNone/>
            </a:pPr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КОЛОКОЛЬЧИК</a:t>
            </a:r>
            <a:endParaRPr lang="ru-RU" sz="28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22" name="Picture 2" descr="https://i.pinimg.com/736x/d8/fd/83/d8fd8359c26c8989b5b4408d48811180.jpg"/>
          <p:cNvPicPr>
            <a:picLocks noChangeAspect="1" noChangeArrowheads="1"/>
          </p:cNvPicPr>
          <p:nvPr/>
        </p:nvPicPr>
        <p:blipFill>
          <a:blip r:embed="rId2" cstate="print"/>
          <a:srcRect l="4490" t="3425" r="12696" b="6924"/>
          <a:stretch>
            <a:fillRect/>
          </a:stretch>
        </p:blipFill>
        <p:spPr bwMode="auto">
          <a:xfrm>
            <a:off x="316792" y="2512421"/>
            <a:ext cx="3642560" cy="394324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306824" y="630619"/>
            <a:ext cx="4703064" cy="2880677"/>
          </a:xfrm>
        </p:spPr>
        <p:txBody>
          <a:bodyPr>
            <a:normAutofit fontScale="92500"/>
          </a:bodyPr>
          <a:lstStyle/>
          <a:p>
            <a:pPr lvl="0">
              <a:buNone/>
            </a:pPr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Ты возьми меня в ладошки.</a:t>
            </a:r>
          </a:p>
          <a:p>
            <a:pPr>
              <a:buNone/>
            </a:pPr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Потряси меня рукой.</a:t>
            </a:r>
          </a:p>
          <a:p>
            <a:pPr>
              <a:buNone/>
            </a:pPr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 услышишь голос мой,</a:t>
            </a:r>
          </a:p>
          <a:p>
            <a:pPr>
              <a:buNone/>
            </a:pPr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Деревянный, озорной. </a:t>
            </a:r>
          </a:p>
          <a:p>
            <a:pPr algn="r">
              <a:buNone/>
            </a:pPr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ТРЕЩЁТКА</a:t>
            </a:r>
          </a:p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 </a:t>
            </a:r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  <p:pic>
        <p:nvPicPr>
          <p:cNvPr id="31746" name="Picture 2" descr="https://polysound.ru/upload/iblock/f33/f332b365f54bb90d15c022867a08eb58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6344" y="2844125"/>
            <a:ext cx="5669280" cy="369212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222504" y="545592"/>
            <a:ext cx="5803392" cy="3249168"/>
          </a:xfrm>
        </p:spPr>
        <p:txBody>
          <a:bodyPr>
            <a:normAutofit/>
          </a:bodyPr>
          <a:lstStyle/>
          <a:p>
            <a:pPr lvl="0">
              <a:buNone/>
            </a:pPr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Кто в оркестре вам поможет,</a:t>
            </a:r>
          </a:p>
          <a:p>
            <a:pPr>
              <a:buNone/>
            </a:pPr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Сложный ритм стучать он сможет.</a:t>
            </a:r>
          </a:p>
          <a:p>
            <a:pPr>
              <a:buNone/>
            </a:pPr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Ритм любой, из разных стран.</a:t>
            </a:r>
          </a:p>
          <a:p>
            <a:pPr>
              <a:buNone/>
            </a:pPr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Ну, конечно….</a:t>
            </a:r>
          </a:p>
          <a:p>
            <a:pPr>
              <a:buNone/>
            </a:pPr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БАРАБАН</a:t>
            </a:r>
          </a:p>
        </p:txBody>
      </p:sp>
      <p:sp>
        <p:nvSpPr>
          <p:cNvPr id="6" name="Текст 5"/>
          <p:cNvSpPr>
            <a:spLocks noGrp="1"/>
          </p:cNvSpPr>
          <p:nvPr>
            <p:ph type="body" idx="4294967295"/>
          </p:nvPr>
        </p:nvSpPr>
        <p:spPr>
          <a:xfrm flipH="1">
            <a:off x="-320040" y="2103120"/>
            <a:ext cx="1005840" cy="792480"/>
          </a:xfrm>
        </p:spPr>
        <p:txBody>
          <a:bodyPr>
            <a:normAutofit fontScale="77500" lnSpcReduction="20000"/>
          </a:bodyPr>
          <a:lstStyle/>
          <a:p>
            <a:pPr lvl="1">
              <a:buNone/>
            </a:pPr>
            <a:endParaRPr lang="ru-RU" dirty="0" smtClean="0"/>
          </a:p>
          <a:p>
            <a:r>
              <a:rPr lang="ru-RU" dirty="0" smtClean="0"/>
              <a:t>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</a:t>
            </a:r>
            <a:endParaRPr lang="ru-RU" sz="2400" dirty="0"/>
          </a:p>
        </p:txBody>
      </p:sp>
      <p:pic>
        <p:nvPicPr>
          <p:cNvPr id="8" name="барабанная дробь_cut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3" cstate="print"/>
          <a:stretch>
            <a:fillRect/>
          </a:stretch>
        </p:blipFill>
        <p:spPr>
          <a:xfrm>
            <a:off x="6894576" y="4334256"/>
            <a:ext cx="304800" cy="304800"/>
          </a:xfrm>
          <a:prstGeom prst="rect">
            <a:avLst/>
          </a:prstGeom>
        </p:spPr>
      </p:pic>
      <p:pic>
        <p:nvPicPr>
          <p:cNvPr id="5122" name="Picture 2" descr="https://i.pinimg.com/736x/77/9c/e1/779ce1461f94419287496b68fbb420e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705479" y="2496312"/>
            <a:ext cx="5016500" cy="385267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102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899160" cy="6858000"/>
          </a:xfrm>
          <a:prstGeom prst="rect">
            <a:avLst/>
          </a:prstGeom>
          <a:gradFill>
            <a:gsLst>
              <a:gs pos="0">
                <a:schemeClr val="accent4">
                  <a:satMod val="103000"/>
                  <a:tint val="94000"/>
                  <a:lumMod val="87000"/>
                  <a:lumOff val="13000"/>
                </a:schemeClr>
              </a:gs>
              <a:gs pos="50000">
                <a:schemeClr val="accent4">
                  <a:satMod val="110000"/>
                  <a:lumMod val="100000"/>
                  <a:shade val="100000"/>
                </a:schemeClr>
              </a:gs>
              <a:gs pos="100000">
                <a:schemeClr val="accent4">
                  <a:lumMod val="99000"/>
                  <a:satMod val="120000"/>
                  <a:shade val="78000"/>
                </a:schemeClr>
              </a:gs>
            </a:gsLst>
          </a:gradFill>
          <a:ln>
            <a:noFill/>
          </a:ln>
          <a:effectLst>
            <a:glow rad="127000">
              <a:schemeClr val="bg1">
                <a:alpha val="24000"/>
              </a:schemeClr>
            </a:glow>
            <a:softEdge rad="0"/>
          </a:effectLst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9144000" cy="807720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415636" y="1152992"/>
            <a:ext cx="5445668" cy="35609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2800" b="1" dirty="0">
                <a:solidFill>
                  <a:srgbClr val="00206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Вот пластинки из металла</a:t>
            </a:r>
            <a:br>
              <a:rPr lang="ru-RU" sz="2800" b="1" dirty="0">
                <a:solidFill>
                  <a:srgbClr val="002060"/>
                </a:solidFill>
                <a:latin typeface="Times New Roman" pitchFamily="18" charset="0"/>
                <a:ea typeface="Calibri"/>
                <a:cs typeface="Times New Roman" pitchFamily="18" charset="0"/>
              </a:rPr>
            </a:br>
            <a:r>
              <a:rPr lang="ru-RU" sz="2800" b="1" dirty="0">
                <a:solidFill>
                  <a:srgbClr val="00206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На дощечке </a:t>
            </a:r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их немало.</a:t>
            </a:r>
            <a:r>
              <a:rPr lang="ru-RU" sz="2800" b="1" dirty="0">
                <a:solidFill>
                  <a:srgbClr val="00206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/>
            </a:r>
            <a:br>
              <a:rPr lang="ru-RU" sz="2800" b="1" dirty="0">
                <a:solidFill>
                  <a:srgbClr val="002060"/>
                </a:solidFill>
                <a:latin typeface="Times New Roman" pitchFamily="18" charset="0"/>
                <a:ea typeface="Calibri"/>
                <a:cs typeface="Times New Roman" pitchFamily="18" charset="0"/>
              </a:rPr>
            </a:br>
            <a:r>
              <a:rPr lang="ru-RU" sz="2800" b="1" dirty="0">
                <a:solidFill>
                  <a:srgbClr val="00206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Из пластинок тех, что много</a:t>
            </a:r>
            <a:br>
              <a:rPr lang="ru-RU" sz="2800" b="1" dirty="0">
                <a:solidFill>
                  <a:srgbClr val="002060"/>
                </a:solidFill>
                <a:latin typeface="Times New Roman" pitchFamily="18" charset="0"/>
                <a:ea typeface="Calibri"/>
                <a:cs typeface="Times New Roman" pitchFamily="18" charset="0"/>
              </a:rPr>
            </a:br>
            <a:r>
              <a:rPr lang="ru-RU" sz="2800" b="1" dirty="0">
                <a:solidFill>
                  <a:srgbClr val="00206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Убегает вдаль дорога.</a:t>
            </a:r>
            <a:br>
              <a:rPr lang="ru-RU" sz="2800" b="1" dirty="0">
                <a:solidFill>
                  <a:srgbClr val="002060"/>
                </a:solidFill>
                <a:latin typeface="Times New Roman" pitchFamily="18" charset="0"/>
                <a:ea typeface="Calibri"/>
                <a:cs typeface="Times New Roman" pitchFamily="18" charset="0"/>
              </a:rPr>
            </a:br>
            <a:r>
              <a:rPr lang="ru-RU" sz="2800" b="1" dirty="0">
                <a:solidFill>
                  <a:srgbClr val="00206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Слышите чудесный звон?</a:t>
            </a:r>
            <a:br>
              <a:rPr lang="ru-RU" sz="2800" b="1" dirty="0">
                <a:solidFill>
                  <a:srgbClr val="002060"/>
                </a:solidFill>
                <a:latin typeface="Times New Roman" pitchFamily="18" charset="0"/>
                <a:ea typeface="Calibri"/>
                <a:cs typeface="Times New Roman" pitchFamily="18" charset="0"/>
              </a:rPr>
            </a:br>
            <a:r>
              <a:rPr lang="ru-RU" sz="2800" b="1" dirty="0">
                <a:solidFill>
                  <a:srgbClr val="00206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Что звучит</a:t>
            </a:r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?..</a:t>
            </a: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МЕТАЛЛОФОН</a:t>
            </a:r>
            <a:endParaRPr lang="ru-RU" sz="2800" b="1" dirty="0">
              <a:solidFill>
                <a:srgbClr val="002060"/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</p:txBody>
      </p:sp>
      <p:pic>
        <p:nvPicPr>
          <p:cNvPr id="8" name="Рисунок 7" descr="vl_2488_1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616011" y="3372197"/>
            <a:ext cx="4257825" cy="3169920"/>
          </a:xfrm>
          <a:prstGeom prst="ellipse">
            <a:avLst/>
          </a:prstGeom>
          <a:ln w="57150">
            <a:solidFill>
              <a:srgbClr val="FF0000"/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</p:pic>
      <p:pic>
        <p:nvPicPr>
          <p:cNvPr id="7" name="металлофон.mp3">
            <a:hlinkClick r:id="" action="ppaction://media"/>
          </p:cNvPr>
          <p:cNvPicPr>
            <a:picLocks noRot="1" noChangeAspect="1"/>
          </p:cNvPicPr>
          <p:nvPr>
            <a:audioFile r:link="rId2"/>
          </p:nvPr>
        </p:nvPicPr>
        <p:blipFill>
          <a:blip r:embed="rId6" cstate="print"/>
          <a:stretch>
            <a:fillRect/>
          </a:stretch>
        </p:blipFill>
        <p:spPr>
          <a:xfrm>
            <a:off x="5105400" y="3862388"/>
            <a:ext cx="304800" cy="304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="" xmlns:p14="http://schemas.microsoft.com/office/powerpoint/2010/main" val="1035835838"/>
      </p:ext>
    </p:extLst>
  </p:cSld>
  <p:clrMapOvr>
    <a:masterClrMapping/>
  </p:clrMapOvr>
  <p:transition spd="slow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5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6145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>
                <p:cTn id="15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670560" cy="6858000"/>
          </a:xfrm>
          <a:prstGeom prst="rect">
            <a:avLst/>
          </a:prstGeom>
          <a:gradFill>
            <a:gsLst>
              <a:gs pos="0">
                <a:schemeClr val="accent4">
                  <a:satMod val="103000"/>
                  <a:tint val="94000"/>
                  <a:lumMod val="87000"/>
                  <a:lumOff val="13000"/>
                </a:schemeClr>
              </a:gs>
              <a:gs pos="50000">
                <a:schemeClr val="accent4">
                  <a:satMod val="110000"/>
                  <a:lumMod val="100000"/>
                  <a:shade val="100000"/>
                </a:schemeClr>
              </a:gs>
              <a:gs pos="100000">
                <a:schemeClr val="accent4">
                  <a:lumMod val="99000"/>
                  <a:satMod val="120000"/>
                  <a:shade val="78000"/>
                </a:schemeClr>
              </a:gs>
            </a:gsLst>
          </a:gradFill>
          <a:ln>
            <a:noFill/>
          </a:ln>
          <a:effectLst>
            <a:glow rad="127000">
              <a:schemeClr val="bg1">
                <a:alpha val="24000"/>
              </a:schemeClr>
            </a:glow>
            <a:softEdge rad="0"/>
          </a:effectLst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1005839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777240" y="868680"/>
            <a:ext cx="5916168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>
                <a:solidFill>
                  <a:srgbClr val="00206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Тонкий прут из твердой стали,</a:t>
            </a:r>
            <a:br>
              <a:rPr lang="ru-RU" sz="2800" b="1" dirty="0">
                <a:solidFill>
                  <a:srgbClr val="002060"/>
                </a:solidFill>
                <a:latin typeface="Times New Roman" pitchFamily="18" charset="0"/>
                <a:ea typeface="Calibri"/>
                <a:cs typeface="Times New Roman" pitchFamily="18" charset="0"/>
              </a:rPr>
            </a:br>
            <a:r>
              <a:rPr lang="ru-RU" sz="2800" b="1" dirty="0">
                <a:solidFill>
                  <a:srgbClr val="00206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Клавиш нет и нет педали.</a:t>
            </a:r>
            <a:br>
              <a:rPr lang="ru-RU" sz="2800" b="1" dirty="0">
                <a:solidFill>
                  <a:srgbClr val="002060"/>
                </a:solidFill>
                <a:latin typeface="Times New Roman" pitchFamily="18" charset="0"/>
                <a:ea typeface="Calibri"/>
                <a:cs typeface="Times New Roman" pitchFamily="18" charset="0"/>
              </a:rPr>
            </a:br>
            <a:r>
              <a:rPr lang="ru-RU" sz="2800" b="1" dirty="0">
                <a:solidFill>
                  <a:srgbClr val="00206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В нем не больше трех углов,</a:t>
            </a:r>
            <a:br>
              <a:rPr lang="ru-RU" sz="2800" b="1" dirty="0">
                <a:solidFill>
                  <a:srgbClr val="002060"/>
                </a:solidFill>
                <a:latin typeface="Times New Roman" pitchFamily="18" charset="0"/>
                <a:ea typeface="Calibri"/>
                <a:cs typeface="Times New Roman" pitchFamily="18" charset="0"/>
              </a:rPr>
            </a:br>
            <a:r>
              <a:rPr lang="ru-RU" sz="2800" b="1" dirty="0">
                <a:solidFill>
                  <a:srgbClr val="00206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Звук – как звон колоколов.</a:t>
            </a:r>
            <a:br>
              <a:rPr lang="ru-RU" sz="2800" b="1" dirty="0">
                <a:solidFill>
                  <a:srgbClr val="002060"/>
                </a:solidFill>
                <a:latin typeface="Times New Roman" pitchFamily="18" charset="0"/>
                <a:ea typeface="Calibri"/>
                <a:cs typeface="Times New Roman" pitchFamily="18" charset="0"/>
              </a:rPr>
            </a:br>
            <a:r>
              <a:rPr lang="ru-RU" sz="2800" b="1" dirty="0">
                <a:solidFill>
                  <a:srgbClr val="00206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Инструмент, конечно, мал,</a:t>
            </a:r>
            <a:br>
              <a:rPr lang="ru-RU" sz="2800" b="1" dirty="0">
                <a:solidFill>
                  <a:srgbClr val="002060"/>
                </a:solidFill>
                <a:latin typeface="Times New Roman" pitchFamily="18" charset="0"/>
                <a:ea typeface="Calibri"/>
                <a:cs typeface="Times New Roman" pitchFamily="18" charset="0"/>
              </a:rPr>
            </a:br>
            <a:r>
              <a:rPr lang="ru-RU" sz="2800" b="1" dirty="0">
                <a:solidFill>
                  <a:srgbClr val="00206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Но с оркестром поиграл</a:t>
            </a:r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.</a:t>
            </a:r>
          </a:p>
          <a:p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ТРЕУГОЛЬНИК</a:t>
            </a:r>
            <a:endParaRPr lang="ru-RU" sz="28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Рисунок 7" descr="trigona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965192" y="2921827"/>
            <a:ext cx="3840480" cy="3661853"/>
          </a:xfrm>
          <a:prstGeom prst="roundRect">
            <a:avLst/>
          </a:prstGeom>
          <a:ln w="57150">
            <a:solidFill>
              <a:srgbClr val="FF0000"/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</p:pic>
      <p:pic>
        <p:nvPicPr>
          <p:cNvPr id="9" name="треугольник.mp3">
            <a:hlinkClick r:id="" action="ppaction://media"/>
          </p:cNvPr>
          <p:cNvPicPr>
            <a:picLocks noRot="1" noChangeAspect="1"/>
          </p:cNvPicPr>
          <p:nvPr>
            <a:audioFile r:link="rId2"/>
          </p:nvPr>
        </p:nvPicPr>
        <p:blipFill>
          <a:blip r:embed="rId6" cstate="print"/>
          <a:stretch>
            <a:fillRect/>
          </a:stretch>
        </p:blipFill>
        <p:spPr>
          <a:xfrm>
            <a:off x="5769483" y="3400615"/>
            <a:ext cx="304800" cy="304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="" xmlns:p14="http://schemas.microsoft.com/office/powerpoint/2010/main" val="3412333363"/>
      </p:ext>
    </p:extLst>
  </p:cSld>
  <p:clrMapOvr>
    <a:masterClrMapping/>
  </p:clrMapOvr>
  <p:transition spd="slow" advTm="9547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5" dur="7497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>
                <p:cTn id="16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853440" cy="6858000"/>
          </a:xfrm>
          <a:prstGeom prst="rect">
            <a:avLst/>
          </a:prstGeom>
          <a:gradFill>
            <a:gsLst>
              <a:gs pos="0">
                <a:schemeClr val="accent4">
                  <a:satMod val="103000"/>
                  <a:tint val="94000"/>
                  <a:lumMod val="87000"/>
                  <a:lumOff val="13000"/>
                </a:schemeClr>
              </a:gs>
              <a:gs pos="50000">
                <a:schemeClr val="accent4">
                  <a:satMod val="110000"/>
                  <a:lumMod val="100000"/>
                  <a:shade val="100000"/>
                </a:schemeClr>
              </a:gs>
              <a:gs pos="100000">
                <a:schemeClr val="accent4">
                  <a:lumMod val="99000"/>
                  <a:satMod val="120000"/>
                  <a:shade val="78000"/>
                </a:schemeClr>
              </a:gs>
            </a:gsLst>
          </a:gradFill>
          <a:ln>
            <a:noFill/>
          </a:ln>
          <a:effectLst>
            <a:glow rad="127000">
              <a:schemeClr val="bg1">
                <a:alpha val="24000"/>
              </a:schemeClr>
            </a:glow>
            <a:softEdge rad="0"/>
          </a:effectLst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9144000" cy="960120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914400" y="1158240"/>
            <a:ext cx="4572000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rgbClr val="00206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Ду-ду-ду,</a:t>
            </a:r>
            <a:r>
              <a:rPr lang="ru-RU" sz="3200" b="1" dirty="0">
                <a:solidFill>
                  <a:srgbClr val="00206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/>
            </a:r>
            <a:br>
              <a:rPr lang="ru-RU" sz="3200" b="1" dirty="0">
                <a:solidFill>
                  <a:srgbClr val="002060"/>
                </a:solidFill>
                <a:latin typeface="Times New Roman" pitchFamily="18" charset="0"/>
                <a:ea typeface="Calibri"/>
                <a:cs typeface="Times New Roman" pitchFamily="18" charset="0"/>
              </a:rPr>
            </a:br>
            <a:r>
              <a:rPr lang="ru-RU" sz="3200" b="1" dirty="0" smtClean="0">
                <a:solidFill>
                  <a:srgbClr val="00206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Да-да-да,</a:t>
            </a:r>
            <a:r>
              <a:rPr lang="ru-RU" sz="3200" b="1" dirty="0">
                <a:solidFill>
                  <a:srgbClr val="00206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/>
            </a:r>
            <a:br>
              <a:rPr lang="ru-RU" sz="3200" b="1" dirty="0">
                <a:solidFill>
                  <a:srgbClr val="002060"/>
                </a:solidFill>
                <a:latin typeface="Times New Roman" pitchFamily="18" charset="0"/>
                <a:ea typeface="Calibri"/>
                <a:cs typeface="Times New Roman" pitchFamily="18" charset="0"/>
              </a:rPr>
            </a:br>
            <a:r>
              <a:rPr lang="ru-RU" sz="3200" b="1" dirty="0" smtClean="0">
                <a:solidFill>
                  <a:srgbClr val="00206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 </a:t>
            </a:r>
            <a:r>
              <a:rPr lang="ru-RU" sz="3200" b="1" dirty="0">
                <a:solidFill>
                  <a:srgbClr val="00206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Т</a:t>
            </a:r>
            <a:r>
              <a:rPr lang="ru-RU" sz="3200" b="1" dirty="0" smtClean="0">
                <a:solidFill>
                  <a:srgbClr val="00206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ак </a:t>
            </a:r>
            <a:r>
              <a:rPr lang="ru-RU" sz="3200" b="1" dirty="0">
                <a:solidFill>
                  <a:srgbClr val="00206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поет она всегда.</a:t>
            </a:r>
            <a:br>
              <a:rPr lang="ru-RU" sz="3200" b="1" dirty="0">
                <a:solidFill>
                  <a:srgbClr val="002060"/>
                </a:solidFill>
                <a:latin typeface="Times New Roman" pitchFamily="18" charset="0"/>
                <a:ea typeface="Calibri"/>
                <a:cs typeface="Times New Roman" pitchFamily="18" charset="0"/>
              </a:rPr>
            </a:br>
            <a:r>
              <a:rPr lang="ru-RU" sz="3200" b="1" dirty="0" smtClean="0">
                <a:solidFill>
                  <a:srgbClr val="00206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 Ни </a:t>
            </a:r>
            <a:r>
              <a:rPr lang="ru-RU" sz="3200" b="1" dirty="0">
                <a:solidFill>
                  <a:srgbClr val="00206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палочка, ни </a:t>
            </a:r>
            <a:r>
              <a:rPr lang="ru-RU" sz="3200" b="1" dirty="0" smtClean="0">
                <a:solidFill>
                  <a:srgbClr val="00206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     трубочка</a:t>
            </a:r>
            <a:r>
              <a:rPr lang="ru-RU" sz="3200" b="1" dirty="0">
                <a:solidFill>
                  <a:srgbClr val="00206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/>
            </a:r>
            <a:br>
              <a:rPr lang="ru-RU" sz="3200" b="1" dirty="0">
                <a:solidFill>
                  <a:srgbClr val="002060"/>
                </a:solidFill>
                <a:latin typeface="Times New Roman" pitchFamily="18" charset="0"/>
                <a:ea typeface="Calibri"/>
                <a:cs typeface="Times New Roman" pitchFamily="18" charset="0"/>
              </a:rPr>
            </a:br>
            <a:r>
              <a:rPr lang="ru-RU" sz="3200" b="1" dirty="0">
                <a:solidFill>
                  <a:srgbClr val="00206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Что же это</a:t>
            </a:r>
            <a:r>
              <a:rPr lang="ru-RU" sz="3200" b="1" dirty="0" smtClean="0">
                <a:solidFill>
                  <a:srgbClr val="00206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?..</a:t>
            </a:r>
          </a:p>
          <a:p>
            <a:r>
              <a:rPr lang="ru-RU" sz="3200" b="1" dirty="0" smtClean="0">
                <a:solidFill>
                  <a:srgbClr val="00206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ДУДОЧКА</a:t>
            </a:r>
            <a:r>
              <a:rPr lang="ru-RU" sz="3200" dirty="0">
                <a:solidFill>
                  <a:srgbClr val="00206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/>
            </a:r>
            <a:br>
              <a:rPr lang="ru-RU" sz="3200" dirty="0">
                <a:solidFill>
                  <a:srgbClr val="002060"/>
                </a:solidFill>
                <a:latin typeface="Times New Roman" pitchFamily="18" charset="0"/>
                <a:ea typeface="Calibri"/>
                <a:cs typeface="Times New Roman" pitchFamily="18" charset="0"/>
              </a:rPr>
            </a:br>
            <a:endParaRPr lang="ru-RU" sz="32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8" name="Picture 2" descr="1760_img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1936" y="2428424"/>
            <a:ext cx="3992880" cy="4148245"/>
          </a:xfrm>
          <a:prstGeom prst="roundRect">
            <a:avLst/>
          </a:prstGeom>
          <a:noFill/>
          <a:ln w="57150">
            <a:solidFill>
              <a:srgbClr val="FF0000"/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Дудочка Созвучие _cut 1.mp3">
            <a:hlinkClick r:id="" action="ppaction://media"/>
          </p:cNvPr>
          <p:cNvPicPr>
            <a:picLocks noRot="1" noChangeAspect="1"/>
          </p:cNvPicPr>
          <p:nvPr>
            <a:audioFile r:link="rId2"/>
          </p:nvPr>
        </p:nvPicPr>
        <p:blipFill>
          <a:blip r:embed="rId7" cstate="print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  <p:pic>
        <p:nvPicPr>
          <p:cNvPr id="8" name="Дудочка Созвучие 12_cut.mp3">
            <a:hlinkClick r:id="" action="ppaction://media"/>
          </p:cNvPr>
          <p:cNvPicPr>
            <a:picLocks noRot="1" noChangeAspect="1"/>
          </p:cNvPicPr>
          <p:nvPr>
            <a:audioFile r:link="rId3"/>
          </p:nvPr>
        </p:nvPicPr>
        <p:blipFill>
          <a:blip r:embed="rId8" cstate="print"/>
          <a:stretch>
            <a:fillRect/>
          </a:stretch>
        </p:blipFill>
        <p:spPr>
          <a:xfrm>
            <a:off x="5379720" y="2764536"/>
            <a:ext cx="304800" cy="304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="" xmlns:p14="http://schemas.microsoft.com/office/powerpoint/2010/main" val="1555971824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500" advTm="8227">
        <p:checker/>
      </p:transition>
    </mc:Choice>
    <mc:Fallback>
      <p:transition spd="slow" advTm="8227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0"/>
                            </p:stCondLst>
                            <p:childTnLst>
                              <p:par>
                                <p:cTn id="10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22772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2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7" dur="12263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>
                <p:cTn id="18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301752" y="1246079"/>
            <a:ext cx="8686800" cy="3005881"/>
          </a:xfrm>
          <a:effectLst>
            <a:softEdge rad="635000"/>
          </a:effectLst>
        </p:spPr>
        <p:txBody>
          <a:bodyPr>
            <a:noAutofit/>
          </a:bodyPr>
          <a:lstStyle/>
          <a:p>
            <a:pPr algn="ctr"/>
            <a:r>
              <a:rPr lang="ru-RU" sz="6000" b="1" dirty="0" smtClean="0">
                <a:solidFill>
                  <a:srgbClr val="FF0000"/>
                </a:solidFill>
              </a:rPr>
              <a:t>МОЛОДЦЫ!!!</a:t>
            </a:r>
            <a:endParaRPr lang="ru-RU" sz="6000" b="1" dirty="0">
              <a:solidFill>
                <a:srgbClr val="FF0000"/>
              </a:solidFill>
            </a:endParaRPr>
          </a:p>
        </p:txBody>
      </p:sp>
      <p:pic>
        <p:nvPicPr>
          <p:cNvPr id="5" name="tush_cut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3" cstate="print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233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8|5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2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7|4.6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8|2.4"/>
</p:tagLst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Эркер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301</TotalTime>
  <Words>189</Words>
  <Application>Microsoft Office PowerPoint</Application>
  <PresentationFormat>Экран (4:3)</PresentationFormat>
  <Paragraphs>51</Paragraphs>
  <Slides>13</Slides>
  <Notes>0</Notes>
  <HiddenSlides>0</HiddenSlides>
  <MMClips>7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Трек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МОЛОДЦЫ!!!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Людмила</dc:creator>
  <cp:lastModifiedBy>User</cp:lastModifiedBy>
  <cp:revision>57</cp:revision>
  <dcterms:created xsi:type="dcterms:W3CDTF">2015-12-10T15:09:32Z</dcterms:created>
  <dcterms:modified xsi:type="dcterms:W3CDTF">2026-08-23T07:49:17Z</dcterms:modified>
</cp:coreProperties>
</file>